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10896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97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n Gao" initials="SG" lastIdx="1" clrIdx="0">
    <p:extLst>
      <p:ext uri="{19B8F6BF-5375-455C-9EA6-DF929625EA0E}">
        <p15:presenceInfo xmlns:p15="http://schemas.microsoft.com/office/powerpoint/2012/main" userId="S::sgao15@stevens.edu::b9032875-adb1-48b8-8365-43ba7a9d3da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8282"/>
    <a:srgbClr val="8A8A8A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3878"/>
  </p:normalViewPr>
  <p:slideViewPr>
    <p:cSldViewPr snapToGrid="0">
      <p:cViewPr>
        <p:scale>
          <a:sx n="41" d="100"/>
          <a:sy n="41" d="100"/>
        </p:scale>
        <p:origin x="1456" y="144"/>
      </p:cViewPr>
      <p:guideLst>
        <p:guide orient="horz" pos="13824"/>
        <p:guide pos="979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tif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2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214562" y="685800"/>
            <a:ext cx="24288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9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800" b="0" i="0" u="none" strike="noStrike" cap="none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4563" y="685800"/>
            <a:ext cx="24288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1554162" y="1757362"/>
            <a:ext cx="27981274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1554480" y="10241296"/>
            <a:ext cx="13731239" cy="28966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06045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 panose="020B0604020202090204"/>
              <a:buChar char="•"/>
              <a:defRPr sz="1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9398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Char char="–"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–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»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2"/>
          </p:nvPr>
        </p:nvSpPr>
        <p:spPr>
          <a:xfrm>
            <a:off x="15803880" y="10241296"/>
            <a:ext cx="13731239" cy="28966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06045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 panose="020B0604020202090204"/>
              <a:buChar char="•"/>
              <a:defRPr sz="1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9398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Char char="–"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–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»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22" name="Google Shape;22;p2"/>
          <p:cNvSpPr txBox="1"/>
          <p:nvPr/>
        </p:nvSpPr>
        <p:spPr>
          <a:xfrm>
            <a:off x="0" y="0"/>
            <a:ext cx="31089600" cy="43891200"/>
          </a:xfrm>
          <a:prstGeom prst="rect">
            <a:avLst/>
          </a:prstGeom>
          <a:solidFill>
            <a:srgbClr val="A32638"/>
          </a:solidFill>
          <a:ln w="38100" cap="flat" cmpd="sng">
            <a:solidFill>
              <a:srgbClr val="ADAFA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4900" tIns="47450" rIns="94900" bIns="474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400" b="0" i="0" u="none">
              <a:solidFill>
                <a:srgbClr val="000000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77875" y="5486400"/>
            <a:ext cx="29624400" cy="37033200"/>
          </a:xfrm>
          <a:prstGeom prst="rect">
            <a:avLst/>
          </a:prstGeom>
          <a:solidFill>
            <a:srgbClr val="FFFFFF"/>
          </a:solidFill>
          <a:ln w="63500" cap="flat" cmpd="sng">
            <a:solidFill>
              <a:srgbClr val="ADAFA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4900" tIns="47450" rIns="94900" bIns="474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400" b="0" i="0" u="none">
              <a:solidFill>
                <a:srgbClr val="000000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77875" y="777875"/>
            <a:ext cx="29625900" cy="4114800"/>
          </a:xfrm>
          <a:prstGeom prst="rect">
            <a:avLst/>
          </a:prstGeom>
          <a:solidFill>
            <a:srgbClr val="FFFFFF"/>
          </a:solidFill>
          <a:ln w="63500" cap="flat" cmpd="sng">
            <a:solidFill>
              <a:srgbClr val="ADAFA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4900" tIns="47450" rIns="94900" bIns="474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400" b="0" i="0" u="none">
              <a:solidFill>
                <a:srgbClr val="000000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1554162" y="1757362"/>
            <a:ext cx="27981274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1554162" y="10240962"/>
            <a:ext cx="27981274" cy="28967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 panose="020B0604020202090204"/>
              <a:buChar char="•"/>
              <a:defRPr sz="15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106045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 panose="020B0604020202090204"/>
              <a:buChar char="–"/>
              <a:defRPr sz="1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9398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Char char="•"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–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»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ctrTitle"/>
          </p:nvPr>
        </p:nvSpPr>
        <p:spPr>
          <a:xfrm>
            <a:off x="2331720" y="13634723"/>
            <a:ext cx="26426159" cy="940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ubTitle" idx="1"/>
          </p:nvPr>
        </p:nvSpPr>
        <p:spPr>
          <a:xfrm>
            <a:off x="4663440" y="24871680"/>
            <a:ext cx="21762720" cy="11216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888888"/>
              </a:buClr>
              <a:buSzPts val="15000"/>
              <a:buFont typeface="Arial" panose="020B0604020202090204"/>
              <a:buNone/>
              <a:defRPr sz="15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rgbClr val="888888"/>
              </a:buClr>
              <a:buSzPts val="13100"/>
              <a:buFont typeface="Arial" panose="020B0604020202090204"/>
              <a:buNone/>
              <a:defRPr sz="13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rgbClr val="888888"/>
              </a:buClr>
              <a:buSzPts val="11200"/>
              <a:buFont typeface="Arial" panose="020B0604020202090204"/>
              <a:buNone/>
              <a:defRPr sz="1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rgbClr val="888888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rgbClr val="888888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rgbClr val="888888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rgbClr val="888888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rgbClr val="888888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rgbClr val="888888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 rot="5400000">
            <a:off x="7312658" y="16984986"/>
            <a:ext cx="37449760" cy="699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1"/>
          </p:nvPr>
        </p:nvSpPr>
        <p:spPr>
          <a:xfrm rot="5400000">
            <a:off x="-6936740" y="10248906"/>
            <a:ext cx="37449760" cy="2046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 panose="020B0604020202090204"/>
              <a:buChar char="•"/>
              <a:defRPr sz="15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106045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 panose="020B0604020202090204"/>
              <a:buChar char="–"/>
              <a:defRPr sz="1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9398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Char char="•"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–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»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1554162" y="1757362"/>
            <a:ext cx="27981274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 rot="5400000">
            <a:off x="1061245" y="10733880"/>
            <a:ext cx="28967111" cy="27981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 panose="020B0604020202090204"/>
              <a:buChar char="•"/>
              <a:defRPr sz="15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106045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 panose="020B0604020202090204"/>
              <a:buChar char="–"/>
              <a:defRPr sz="1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9398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Char char="•"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–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»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6093779" y="30723841"/>
            <a:ext cx="18653759" cy="3627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>
            <a:spLocks noGrp="1"/>
          </p:cNvSpPr>
          <p:nvPr>
            <p:ph type="pic" idx="2"/>
          </p:nvPr>
        </p:nvSpPr>
        <p:spPr>
          <a:xfrm>
            <a:off x="6093779" y="3921760"/>
            <a:ext cx="18653759" cy="2633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 panose="020B0604020202090204"/>
              <a:buNone/>
              <a:defRPr sz="15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 panose="020B0604020202090204"/>
              <a:buNone/>
              <a:defRPr sz="1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None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6093779" y="34350963"/>
            <a:ext cx="18653759" cy="5151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 panose="020B0604020202090204"/>
              <a:buNone/>
              <a:defRPr sz="6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112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94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Arial" panose="020B0604020202090204"/>
              <a:buNone/>
              <a:defRPr sz="4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1554485" y="1747520"/>
            <a:ext cx="10228264" cy="743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12155170" y="1747536"/>
            <a:ext cx="17379951" cy="37459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 panose="020B0604020202090204"/>
              <a:buChar char="•"/>
              <a:defRPr sz="15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1060450" algn="l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 panose="020B0604020202090204"/>
              <a:buChar char="–"/>
              <a:defRPr sz="1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9398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Char char="•"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–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»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1554485" y="9184656"/>
            <a:ext cx="10228264" cy="30022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 panose="020B0604020202090204"/>
              <a:buNone/>
              <a:defRPr sz="6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112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94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Arial" panose="020B0604020202090204"/>
              <a:buNone/>
              <a:defRPr sz="4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 panose="020B0604020202090204"/>
              <a:buNone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1554162" y="1757362"/>
            <a:ext cx="27981274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1554162" y="1757362"/>
            <a:ext cx="27981274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1"/>
          </p:nvPr>
        </p:nvSpPr>
        <p:spPr>
          <a:xfrm>
            <a:off x="1554480" y="9824723"/>
            <a:ext cx="13736639" cy="4094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None/>
              <a:defRPr sz="1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None/>
              <a:defRPr sz="9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None/>
              <a:defRPr sz="8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2"/>
          </p:nvPr>
        </p:nvSpPr>
        <p:spPr>
          <a:xfrm>
            <a:off x="1554480" y="13919200"/>
            <a:ext cx="13736639" cy="25288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9398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Char char="•"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–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–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»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•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•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•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•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3"/>
          </p:nvPr>
        </p:nvSpPr>
        <p:spPr>
          <a:xfrm>
            <a:off x="15793094" y="9824723"/>
            <a:ext cx="13742035" cy="4094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None/>
              <a:defRPr sz="1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None/>
              <a:defRPr sz="9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None/>
              <a:defRPr sz="8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None/>
              <a:defRPr sz="7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4"/>
          </p:nvPr>
        </p:nvSpPr>
        <p:spPr>
          <a:xfrm>
            <a:off x="15793094" y="13919200"/>
            <a:ext cx="13742035" cy="25288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939800" algn="l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Char char="•"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8255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–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7620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 panose="020B0604020202090204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–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»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•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•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•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70485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 panose="020B0604020202090204"/>
              <a:buChar char="•"/>
              <a:defRPr sz="7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2455864" y="28204163"/>
            <a:ext cx="26426159" cy="871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2455864" y="18602980"/>
            <a:ext cx="26426159" cy="9601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rgbClr val="888888"/>
              </a:buClr>
              <a:buSzPts val="9400"/>
              <a:buFont typeface="Arial" panose="020B0604020202090204"/>
              <a:buNone/>
              <a:defRPr sz="9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rgbClr val="888888"/>
              </a:buClr>
              <a:buSzPts val="8400"/>
              <a:buFont typeface="Arial" panose="020B0604020202090204"/>
              <a:buNone/>
              <a:defRPr sz="8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7500"/>
              <a:buFont typeface="Arial" panose="020B0604020202090204"/>
              <a:buNone/>
              <a:defRPr sz="7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Clr>
                <a:srgbClr val="888888"/>
              </a:buClr>
              <a:buSzPts val="6600"/>
              <a:buFont typeface="Arial" panose="020B0604020202090204"/>
              <a:buNone/>
              <a:defRPr sz="6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Clr>
                <a:srgbClr val="888888"/>
              </a:buClr>
              <a:buSzPts val="6600"/>
              <a:buFont typeface="Arial" panose="020B0604020202090204"/>
              <a:buNone/>
              <a:defRPr sz="6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Clr>
                <a:srgbClr val="888888"/>
              </a:buClr>
              <a:buSzPts val="6600"/>
              <a:buFont typeface="Arial" panose="020B0604020202090204"/>
              <a:buNone/>
              <a:defRPr sz="6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Clr>
                <a:srgbClr val="888888"/>
              </a:buClr>
              <a:buSzPts val="6600"/>
              <a:buFont typeface="Arial" panose="020B0604020202090204"/>
              <a:buNone/>
              <a:defRPr sz="6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Clr>
                <a:srgbClr val="888888"/>
              </a:buClr>
              <a:buSzPts val="6600"/>
              <a:buFont typeface="Arial" panose="020B0604020202090204"/>
              <a:buNone/>
              <a:defRPr sz="6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320"/>
              </a:spcBef>
              <a:spcAft>
                <a:spcPts val="0"/>
              </a:spcAft>
              <a:buClr>
                <a:srgbClr val="888888"/>
              </a:buClr>
              <a:buSzPts val="6600"/>
              <a:buFont typeface="Arial" panose="020B0604020202090204"/>
              <a:buNone/>
              <a:defRPr sz="6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 b="0" i="0" u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554162" y="1757362"/>
            <a:ext cx="27981274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20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554162" y="10240962"/>
            <a:ext cx="27981274" cy="28967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81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Arial" panose="020B0604020202090204"/>
              <a:buChar char="•"/>
              <a:defRPr sz="15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1060450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ts val="13100"/>
              <a:buFont typeface="Arial" panose="020B0604020202090204"/>
              <a:buChar char="–"/>
              <a:defRPr sz="1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 panose="020B0604020202090204"/>
              <a:buChar char="•"/>
              <a:defRPr sz="1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–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»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825500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ts val="9400"/>
              <a:buFont typeface="Arial" panose="020B0604020202090204"/>
              <a:buChar char="•"/>
              <a:defRPr sz="9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1554162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0621962" y="40681275"/>
            <a:ext cx="98456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90204"/>
              <a:buNone/>
              <a:defRPr sz="8400" b="0" i="0" u="none" strike="noStrike" cap="none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22280563" y="40681275"/>
            <a:ext cx="7254875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Arial" panose="020B0604020202090204"/>
              <a:buNone/>
              <a:defRPr sz="5600" b="0" i="0" u="none" strike="noStrike" cap="none">
                <a:solidFill>
                  <a:srgbClr val="898989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/>
        </p:nvSpPr>
        <p:spPr>
          <a:xfrm flipH="1">
            <a:off x="732542" y="27392817"/>
            <a:ext cx="14440748" cy="7080624"/>
          </a:xfrm>
          <a:prstGeom prst="rect">
            <a:avLst/>
          </a:prstGeom>
          <a:noFill/>
          <a:ln w="635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28400" tIns="214200" rIns="428400" bIns="214200" anchor="t" anchorCtr="0">
            <a:noAutofit/>
          </a:bodyPr>
          <a:lstStyle/>
          <a:p>
            <a:pPr marL="45720" marR="0" lvl="0" indent="457200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None/>
            </a:pP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Funding</a:t>
            </a:r>
            <a:endParaRPr lang="en-US" sz="3600" dirty="0">
              <a:solidFill>
                <a:schemeClr val="dk1"/>
              </a:solidFill>
            </a:endParaRPr>
          </a:p>
          <a:p>
            <a:pPr marL="914400" lvl="1" indent="-571500"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3600" dirty="0"/>
              <a:t>Funded articles are more likely published on a journal with high Impact factor.</a:t>
            </a:r>
          </a:p>
          <a:p>
            <a:pPr marL="914400" lvl="1" indent="-571500"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3600" dirty="0"/>
              <a:t>At 2009, funding &amp; publication ratio has a cliff growth.</a:t>
            </a:r>
          </a:p>
          <a:p>
            <a:pPr marL="914400" lvl="1" indent="-571500"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3600" dirty="0"/>
              <a:t>After 2010, more than 65% articles get funded.</a:t>
            </a:r>
          </a:p>
          <a:p>
            <a:pPr marL="342900" lvl="1">
              <a:buClr>
                <a:schemeClr val="dk1"/>
              </a:buClr>
              <a:buSzPts val="3600"/>
            </a:pPr>
            <a:endParaRPr lang="en-US" sz="3600" dirty="0"/>
          </a:p>
          <a:p>
            <a:pPr marL="342900" lvl="1">
              <a:buClr>
                <a:schemeClr val="dk1"/>
              </a:buClr>
              <a:buSzPts val="3600"/>
            </a:pPr>
            <a:endParaRPr lang="en-US" sz="3600" dirty="0"/>
          </a:p>
          <a:p>
            <a:pPr marL="914400" lvl="1" indent="-571500"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1"/>
              </a:solidFill>
            </a:endParaRPr>
          </a:p>
          <a:p>
            <a:pPr marL="457200" lvl="1">
              <a:buClr>
                <a:schemeClr val="dk1"/>
              </a:buClr>
              <a:buSzPts val="3600"/>
            </a:pPr>
            <a:r>
              <a:rPr lang="en-US" sz="3600" dirty="0">
                <a:solidFill>
                  <a:schemeClr val="dk1"/>
                </a:solidFill>
              </a:rPr>
              <a:t>      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1846262" y="381000"/>
            <a:ext cx="20624800" cy="50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8375" tIns="214200" rIns="428375" bIns="21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</a:pPr>
            <a:r>
              <a:rPr lang="en-US" sz="8000" b="1"/>
              <a:t>Bibliometrics Analysis of Authors (Wiley)</a:t>
            </a:r>
            <a:br>
              <a:rPr lang="en-US"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6000"/>
              <a:t>Jiahui Bi, Hongyi Chen, Shan Gao, Yuyi Yan</a:t>
            </a:r>
            <a:br>
              <a:rPr lang="en-US"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Instructor: Christopher Asakiewicz</a:t>
            </a:r>
            <a:endParaRPr sz="6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23545800" y="3759200"/>
            <a:ext cx="6172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FAA"/>
              </a:buClr>
              <a:buSzPts val="3200"/>
              <a:buFont typeface="Arial" panose="020B0604020202090204"/>
              <a:buNone/>
            </a:pPr>
            <a:r>
              <a:rPr lang="en-US" sz="3200" b="0" i="0" u="none" strike="noStrike" cap="none">
                <a:solidFill>
                  <a:srgbClr val="ADAFAA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Business Intelligence &amp; Analytics</a:t>
            </a:r>
            <a:endParaRPr sz="3200" b="0" i="0" u="none" strike="noStrike" cap="none">
              <a:solidFill>
                <a:srgbClr val="ADAFAA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cxnSp>
        <p:nvCxnSpPr>
          <p:cNvPr id="94" name="Google Shape;94;p13"/>
          <p:cNvCxnSpPr/>
          <p:nvPr/>
        </p:nvCxnSpPr>
        <p:spPr>
          <a:xfrm>
            <a:off x="22860000" y="838200"/>
            <a:ext cx="0" cy="4114800"/>
          </a:xfrm>
          <a:prstGeom prst="straightConnector1">
            <a:avLst/>
          </a:prstGeom>
          <a:noFill/>
          <a:ln w="63500" cap="flat" cmpd="sng">
            <a:solidFill>
              <a:srgbClr val="ADAFA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5" name="Google Shape;95;p13"/>
          <p:cNvSpPr txBox="1"/>
          <p:nvPr/>
        </p:nvSpPr>
        <p:spPr>
          <a:xfrm>
            <a:off x="3357563" y="42721888"/>
            <a:ext cx="23110800" cy="8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 panose="020B0604020202090204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http://www.stevens.edu/howe/academics/graduate/business-intelligence-analytics</a:t>
            </a:r>
            <a:endParaRPr sz="4800" b="0" i="0" u="none" strike="noStrike" cap="none">
              <a:solidFill>
                <a:schemeClr val="lt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pic>
        <p:nvPicPr>
          <p:cNvPr id="96" name="Google Shape;96;p13" descr="Stevens-Official-PMSColor-R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3622000" y="1238250"/>
            <a:ext cx="5918200" cy="25209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/>
        </p:nvSpPr>
        <p:spPr>
          <a:xfrm>
            <a:off x="922794" y="5794867"/>
            <a:ext cx="14103300" cy="5092700"/>
          </a:xfrm>
          <a:prstGeom prst="rect">
            <a:avLst/>
          </a:prstGeom>
          <a:noFill/>
          <a:ln w="635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28400" tIns="214200" rIns="428400" bIns="2142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 panose="020B0604020202090204"/>
              <a:buNone/>
            </a:pPr>
            <a:r>
              <a:rPr lang="en-US" sz="5400" b="1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Motivation</a:t>
            </a:r>
            <a:endParaRPr sz="5400" b="1" i="0" u="none" strike="noStrike" cap="none" dirty="0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 panose="020B0604020202090204"/>
              <a:buNone/>
            </a:pPr>
            <a:endParaRPr sz="600" b="1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90204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 b="0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    The overall US publishing industry is financially healthy, as m</a:t>
            </a:r>
            <a:r>
              <a:rPr lang="en-US" sz="3600" dirty="0">
                <a:solidFill>
                  <a:schemeClr val="dk1"/>
                </a:solidFill>
              </a:rPr>
              <a:t>ore and more authors are publishing papers every year.  The average r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evenue of scientific journals have grown by nearly 60% from 201</a:t>
            </a:r>
            <a:r>
              <a:rPr lang="en-US" sz="3600" dirty="0">
                <a:solidFill>
                  <a:schemeClr val="dk1"/>
                </a:solidFill>
              </a:rPr>
              <a:t>0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 to 201</a:t>
            </a:r>
            <a:r>
              <a:rPr lang="en-US" sz="3600" dirty="0">
                <a:solidFill>
                  <a:schemeClr val="dk1"/>
                </a:solidFill>
              </a:rPr>
              <a:t>7.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 dirty="0">
                <a:solidFill>
                  <a:schemeClr val="dk1"/>
                </a:solidFill>
              </a:rPr>
              <a:t>    Publishers are looking for methods to identify predominant future authors in a specific scientific field. </a:t>
            </a:r>
            <a:endParaRPr sz="3200" dirty="0">
              <a:solidFill>
                <a:schemeClr val="dk1"/>
              </a:solidFill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15544800" y="5762222"/>
            <a:ext cx="14123670" cy="5092700"/>
          </a:xfrm>
          <a:prstGeom prst="rect">
            <a:avLst/>
          </a:prstGeom>
          <a:noFill/>
          <a:ln w="635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28400" tIns="214200" rIns="428400" bIns="2142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 panose="020B0604020202090204"/>
              <a:buNone/>
            </a:pPr>
            <a:r>
              <a:rPr lang="en-US" sz="5400" b="1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Technology</a:t>
            </a:r>
            <a:endParaRPr sz="5400" b="1" i="0" u="none" strike="noStrike" cap="none" dirty="0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 panose="020B0604020202090204"/>
              <a:buNone/>
            </a:pPr>
            <a:endParaRPr sz="600" b="1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90204"/>
              <a:buNone/>
            </a:pPr>
            <a:endParaRPr sz="1200" b="1" i="0" u="none" strike="noStrike" cap="none" dirty="0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0" marR="0" lvl="0" indent="-228600" algn="just" rtl="0">
              <a:lnSpc>
                <a:spcPct val="100000"/>
              </a:lnSpc>
              <a:spcAft>
                <a:spcPts val="0"/>
              </a:spcAft>
              <a:buClr>
                <a:schemeClr val="dk1"/>
              </a:buClr>
              <a:buSzPts val="3600"/>
              <a:buFont typeface="Arial" panose="020B0604020202090204"/>
              <a:buChar char="•"/>
            </a:pPr>
            <a:r>
              <a:rPr lang="en-US" sz="3600" dirty="0">
                <a:solidFill>
                  <a:schemeClr val="dk1"/>
                </a:solidFill>
              </a:rPr>
              <a:t> 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Python for scrapping &amp; cleansing the raw data from Web of Sciences</a:t>
            </a:r>
            <a:endParaRPr sz="3600" b="0" i="0" u="none" strike="noStrike" cap="none" dirty="0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0" marR="0" lvl="0" indent="0" algn="just" rtl="0">
              <a:lnSpc>
                <a:spcPct val="100000"/>
              </a:lnSpc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marR="0" lvl="0" indent="-228600" algn="just" rtl="0">
              <a:lnSpc>
                <a:spcPct val="100000"/>
              </a:lnSpc>
              <a:spcAft>
                <a:spcPts val="0"/>
              </a:spcAft>
              <a:buClr>
                <a:schemeClr val="dk1"/>
              </a:buClr>
              <a:buSzPts val="3600"/>
              <a:buFont typeface="Arial" panose="020B0604020202090204"/>
              <a:buChar char="•"/>
            </a:pPr>
            <a:r>
              <a:rPr lang="en-US" sz="3600" dirty="0">
                <a:solidFill>
                  <a:schemeClr val="dk1"/>
                </a:solidFill>
              </a:rPr>
              <a:t> </a:t>
            </a:r>
            <a:r>
              <a:rPr lang="en-US" sz="3600" b="0" i="0" u="none" strike="noStrike" cap="none" dirty="0" err="1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Gephi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 for </a:t>
            </a:r>
            <a:r>
              <a:rPr lang="en-US" sz="3600" dirty="0">
                <a:solidFill>
                  <a:schemeClr val="dk1"/>
                </a:solidFill>
              </a:rPr>
              <a:t>creating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 visualizations of correlation between authors</a:t>
            </a:r>
            <a:endParaRPr sz="3600" b="0" i="0" u="none" strike="noStrike" cap="none" dirty="0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0" marR="0" lvl="0" indent="0" algn="just" rtl="0">
              <a:lnSpc>
                <a:spcPct val="100000"/>
              </a:lnSpc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marR="0" lvl="0" indent="-228600" algn="just" rtl="0">
              <a:lnSpc>
                <a:spcPct val="100000"/>
              </a:lnSpc>
              <a:spcAft>
                <a:spcPts val="0"/>
              </a:spcAft>
              <a:buClr>
                <a:schemeClr val="dk1"/>
              </a:buClr>
              <a:buSzPts val="3600"/>
              <a:buFont typeface="Arial" panose="020B0604020202090204"/>
              <a:buChar char="•"/>
            </a:pPr>
            <a:r>
              <a:rPr lang="en-US" sz="3600" dirty="0">
                <a:solidFill>
                  <a:schemeClr val="dk1"/>
                </a:solidFill>
              </a:rPr>
              <a:t> 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Python &amp; </a:t>
            </a:r>
            <a:r>
              <a:rPr lang="en-US" sz="3600" dirty="0">
                <a:solidFill>
                  <a:schemeClr val="dk1"/>
                </a:solidFill>
              </a:rPr>
              <a:t>Tableau 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for generating visualizations of Correlation between Funding &amp; </a:t>
            </a:r>
            <a:r>
              <a:rPr lang="en-US" sz="3600" b="0" i="0" u="none" strike="noStrike" cap="none" dirty="0" err="1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Publishment</a:t>
            </a:r>
            <a:endParaRPr sz="3600" b="0" i="0" u="none" strike="noStrike" cap="none" dirty="0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0" marR="0" lvl="0" indent="0" algn="just" rtl="0">
              <a:lnSpc>
                <a:spcPct val="100000"/>
              </a:lnSpc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marR="0" lvl="0" indent="-228600" algn="just" rtl="0">
              <a:lnSpc>
                <a:spcPct val="100000"/>
              </a:lnSpc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 dirty="0">
                <a:solidFill>
                  <a:schemeClr val="dk1"/>
                </a:solidFill>
              </a:rPr>
              <a:t> </a:t>
            </a:r>
            <a:r>
              <a:rPr lang="en-US" sz="3600" dirty="0" err="1">
                <a:solidFill>
                  <a:schemeClr val="dk1"/>
                </a:solidFill>
              </a:rPr>
              <a:t>VOSviewer</a:t>
            </a:r>
            <a:r>
              <a:rPr lang="en-US" sz="3600" dirty="0">
                <a:solidFill>
                  <a:schemeClr val="dk1"/>
                </a:solidFill>
              </a:rPr>
              <a:t> for generating co-authorship network visualization</a:t>
            </a:r>
            <a:endParaRPr sz="36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90204"/>
              <a:buNone/>
            </a:pPr>
            <a:endParaRPr sz="3600" b="0" i="0" u="none" strike="noStrike" cap="none" dirty="0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99" name="Google Shape;99;p13"/>
          <p:cNvSpPr txBox="1"/>
          <p:nvPr/>
        </p:nvSpPr>
        <p:spPr>
          <a:xfrm>
            <a:off x="922794" y="10613223"/>
            <a:ext cx="29598960" cy="5355312"/>
          </a:xfrm>
          <a:prstGeom prst="rect">
            <a:avLst/>
          </a:prstGeom>
          <a:noFill/>
          <a:ln w="635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28400" tIns="214200" rIns="428400" bIns="2142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5400" b="1" i="0" u="none" strike="noStrike" cap="none" dirty="0">
                <a:solidFill>
                  <a:schemeClr val="dk1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Project Goal</a:t>
            </a:r>
          </a:p>
          <a:p>
            <a:pPr marL="0" marR="0" lvl="0" indent="-228600" algn="just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endParaRPr sz="600" b="1" i="0" u="none" strike="noStrike" cap="none" dirty="0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457200" lvl="1" indent="-22860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 dirty="0">
                <a:solidFill>
                  <a:schemeClr val="dk1"/>
                </a:solidFill>
              </a:rPr>
              <a:t> Scraping Biometric &amp; Biomaterial Data from Web of Science, pre-processing and converting it to author dataset.</a:t>
            </a:r>
            <a:endParaRPr sz="3600" dirty="0">
              <a:solidFill>
                <a:schemeClr val="dk1"/>
              </a:solidFill>
            </a:endParaRPr>
          </a:p>
          <a:p>
            <a:pPr marL="457200" lvl="1" indent="-22860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 dirty="0">
                <a:solidFill>
                  <a:schemeClr val="dk1"/>
                </a:solidFill>
              </a:rPr>
              <a:t> Performing EDA on the author info to analyze the publication frequency, funding status and impact factor of journals published on </a:t>
            </a:r>
            <a:endParaRPr sz="3600" dirty="0">
              <a:solidFill>
                <a:schemeClr val="dk1"/>
              </a:solidFill>
            </a:endParaRPr>
          </a:p>
          <a:p>
            <a:pPr marL="457200" lvl="1" indent="-22860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 dirty="0">
                <a:solidFill>
                  <a:schemeClr val="dk1"/>
                </a:solidFill>
              </a:rPr>
              <a:t> </a:t>
            </a:r>
            <a:r>
              <a:rPr lang="en-US" sz="3600" dirty="0" err="1">
                <a:solidFill>
                  <a:schemeClr val="dk1"/>
                </a:solidFill>
              </a:rPr>
              <a:t>Spliting</a:t>
            </a:r>
            <a:r>
              <a:rPr lang="en-US" sz="3600" dirty="0">
                <a:solidFill>
                  <a:schemeClr val="dk1"/>
                </a:solidFill>
              </a:rPr>
              <a:t> the dataset into two major time periods (2010-2012, 2013-2015) to create time gap in order to predict future leading authors</a:t>
            </a:r>
          </a:p>
          <a:p>
            <a:pPr marL="228600" lvl="1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r>
              <a:rPr lang="en-US" sz="3600" dirty="0">
                <a:solidFill>
                  <a:schemeClr val="dk1"/>
                </a:solidFill>
              </a:rPr>
              <a:t>   based on current features.</a:t>
            </a:r>
          </a:p>
          <a:p>
            <a:pPr marL="457200" lvl="1" indent="-22860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 dirty="0">
                <a:solidFill>
                  <a:schemeClr val="dk1"/>
                </a:solidFill>
              </a:rPr>
              <a:t> Using Social Network Analysis methodology to build co-author network and adding network features to the model.</a:t>
            </a:r>
          </a:p>
          <a:p>
            <a:pPr marL="457200" lvl="1" indent="-22860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3600" dirty="0">
                <a:solidFill>
                  <a:schemeClr val="dk1"/>
                </a:solidFill>
              </a:rPr>
              <a:t> Predicting the future leading authors based on the impact factor with </a:t>
            </a:r>
            <a:r>
              <a:rPr lang="en-US" sz="3600" dirty="0"/>
              <a:t>Linear regression and Random Forest.</a:t>
            </a:r>
          </a:p>
        </p:txBody>
      </p:sp>
      <p:sp>
        <p:nvSpPr>
          <p:cNvPr id="100" name="Google Shape;100;p13" descr="https://lh3.googleusercontent.com/zt_CHDh6Fe1VDl7ehCJ13pES427QRS3Yn_wtGkmY1_i2nKFc_ADYWIw37euX_7DAOY_ZubSj1DIVSeC5Pjp60q6OM28VHZEhxfufGBrqeT66KjiDnNzFwxtULLDeuc2Z0ngdVdjX7YM"/>
          <p:cNvSpPr txBox="1"/>
          <p:nvPr/>
        </p:nvSpPr>
        <p:spPr>
          <a:xfrm>
            <a:off x="15392400" y="217932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 panose="020B0604020202090204"/>
              <a:buNone/>
            </a:pPr>
            <a:endParaRPr sz="8400" b="0" i="0" u="none" strike="noStrike" cap="none">
              <a:solidFill>
                <a:schemeClr val="dk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pic>
        <p:nvPicPr>
          <p:cNvPr id="102" name="Google Shape;102;p1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7943895" y="30780685"/>
            <a:ext cx="5841754" cy="369021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991551" y="16285617"/>
            <a:ext cx="14034543" cy="10895275"/>
          </a:xfrm>
          <a:prstGeom prst="rect">
            <a:avLst/>
          </a:prstGeom>
          <a:noFill/>
          <a:ln w="635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" lvl="0" indent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latin typeface="Calibri"/>
                <a:ea typeface="Calibri"/>
                <a:cs typeface="Calibri"/>
                <a:sym typeface="Calibri"/>
              </a:rPr>
              <a:t>Impact Factor Analysis</a:t>
            </a:r>
          </a:p>
          <a:p>
            <a:pPr marL="571500">
              <a:buFont typeface="Arial" panose="020B0604020202020204" pitchFamily="34" charset="0"/>
              <a:buChar char="•"/>
            </a:pPr>
            <a:r>
              <a:rPr lang="en-US" sz="3600" dirty="0"/>
              <a:t>   Impact Factor is used to reflect the average number of citations      divided by the total number of articles post on the journal recently. IF is frequently used as a proxy for relative importance of a journal. Higher IF indicates higher importance than lower ones:   </a:t>
            </a:r>
          </a:p>
        </p:txBody>
      </p:sp>
      <p:pic>
        <p:nvPicPr>
          <p:cNvPr id="105" name="Google Shape;105;p13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5074171" y="19805640"/>
            <a:ext cx="6045495" cy="142357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3"/>
          <p:cNvSpPr txBox="1"/>
          <p:nvPr/>
        </p:nvSpPr>
        <p:spPr>
          <a:xfrm>
            <a:off x="922794" y="34764553"/>
            <a:ext cx="14103350" cy="7208768"/>
          </a:xfrm>
          <a:prstGeom prst="rect">
            <a:avLst/>
          </a:prstGeom>
          <a:noFill/>
          <a:ln w="635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latin typeface="Calibri"/>
                <a:ea typeface="Calibri"/>
                <a:cs typeface="Calibri"/>
                <a:sym typeface="Calibri"/>
              </a:rPr>
              <a:t>Co-Authorship Analysis </a:t>
            </a:r>
          </a:p>
          <a:p>
            <a:pPr marL="3200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1" dirty="0"/>
          </a:p>
          <a:p>
            <a:pPr marL="457200" lvl="0">
              <a:buSzPts val="3600"/>
            </a:pPr>
            <a:r>
              <a:rPr lang="en-US" sz="3600" dirty="0"/>
              <a:t>The Co-authorship network is formed if two authors(node) co-authoring an article together(edge). The edges are directed from the lead author to the other authors. The larger the node is, the more paper the author published.</a:t>
            </a:r>
            <a:endParaRPr lang="en-US" sz="3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15064092" y="16310518"/>
            <a:ext cx="8825523" cy="8209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7"/>
          <a:srcRect r="5562"/>
          <a:stretch>
            <a:fillRect/>
          </a:stretch>
        </p:blipFill>
        <p:spPr>
          <a:xfrm>
            <a:off x="7846044" y="21900414"/>
            <a:ext cx="6642913" cy="460964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15430398" y="24493515"/>
            <a:ext cx="14440747" cy="13421416"/>
          </a:xfrm>
          <a:prstGeom prst="rect">
            <a:avLst/>
          </a:prstGeom>
          <a:noFill/>
          <a:ln w="635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28400" tIns="214200" rIns="428400" bIns="214200" anchor="t" anchorCtr="0">
            <a:noAutofit/>
          </a:bodyPr>
          <a:lstStyle/>
          <a:p>
            <a:pPr marL="4572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Modeling</a:t>
            </a:r>
          </a:p>
          <a:p>
            <a:pPr marL="4572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endParaRPr lang="en-US" sz="9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71500" indent="-571500">
              <a:buClr>
                <a:schemeClr val="dk1"/>
              </a:buClr>
              <a:buSzPct val="107000"/>
              <a:buFont typeface="Arial" panose="020B0604020202020204" pitchFamily="34" charset="0"/>
              <a:buChar char="•"/>
            </a:pPr>
            <a:r>
              <a:rPr lang="en-US" sz="3600" dirty="0"/>
              <a:t>Linear Regression with Ridge, Lasso, and </a:t>
            </a:r>
            <a:r>
              <a:rPr lang="en-US" sz="3600" dirty="0" err="1"/>
              <a:t>ElasticNet</a:t>
            </a:r>
            <a:r>
              <a:rPr lang="en-US" sz="3600" dirty="0"/>
              <a:t>, comparing with Random Forest.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endParaRPr lang="en-US" sz="5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5243175" y="38451573"/>
            <a:ext cx="15032533" cy="387798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pPr marL="45720"/>
            <a:r>
              <a:rPr lang="en-US" sz="5400" b="1" dirty="0">
                <a:latin typeface="Calibri"/>
                <a:ea typeface="Calibri"/>
                <a:cs typeface="Calibri"/>
                <a:sym typeface="Calibri"/>
              </a:rPr>
              <a:t>Conclusion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We used two kinds of regression models. Linear regression with 4 different regularizations is more conservative than Random Forest, which explained a lower RMSE.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Random Forest model is more likely pick up potential top authors.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These models have advantages in picking top authors. (under top 50)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96D437-8D5C-6F4E-AD93-3D464891E69D}"/>
              </a:ext>
            </a:extLst>
          </p:cNvPr>
          <p:cNvSpPr txBox="1"/>
          <p:nvPr/>
        </p:nvSpPr>
        <p:spPr>
          <a:xfrm>
            <a:off x="991551" y="21424191"/>
            <a:ext cx="6374591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defTabSz="457200">
              <a:spcAft>
                <a:spcPts val="1200"/>
              </a:spcAft>
              <a:buFont typeface="Arial"/>
              <a:buChar char="•"/>
            </a:pPr>
            <a:r>
              <a:rPr lang="en-US" sz="3600" dirty="0"/>
              <a:t>We sum up the IF of the articles published by a certain author, considering the year of publication in the journal.</a:t>
            </a:r>
          </a:p>
          <a:p>
            <a:pPr marL="742950" lvl="1" indent="-285750" defTabSz="457200">
              <a:spcAft>
                <a:spcPts val="1200"/>
              </a:spcAft>
              <a:buFont typeface="Arial"/>
              <a:buChar char="•"/>
            </a:pPr>
            <a:r>
              <a:rPr lang="en-US" sz="3600" dirty="0"/>
              <a:t>Total impact Factor of a certain author, during a time period, can reveal the quality of his published researches.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BFDC36-1857-7E47-AA67-D83220E50E81}"/>
              </a:ext>
            </a:extLst>
          </p:cNvPr>
          <p:cNvSpPr txBox="1"/>
          <p:nvPr/>
        </p:nvSpPr>
        <p:spPr>
          <a:xfrm>
            <a:off x="1139825" y="38214928"/>
            <a:ext cx="128595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0" indent="-571500">
              <a:buSzPts val="3600"/>
              <a:buFont typeface="Arial" panose="020B0604020202020204" pitchFamily="34" charset="0"/>
              <a:buChar char="•"/>
            </a:pPr>
            <a:r>
              <a:rPr lang="en-US" altLang="zh-CN" sz="3600" dirty="0"/>
              <a:t>T</a:t>
            </a:r>
            <a:r>
              <a:rPr lang="en-US" sz="3600" dirty="0"/>
              <a:t>he authors with high centrality are always active corresponding authors, it’s a good indicator to consider their co-authorships to detect potential authors.</a:t>
            </a:r>
          </a:p>
          <a:p>
            <a:pPr marL="1028700" lvl="0" indent="-571500">
              <a:buSzPts val="3600"/>
              <a:buFont typeface="Arial" panose="020B0604020202020204" pitchFamily="34" charset="0"/>
              <a:buChar char="•"/>
            </a:pPr>
            <a:r>
              <a:rPr lang="en-US" sz="3600" dirty="0"/>
              <a:t>As it is a directed network, the outdegree and indegree of a certain node, reflect the information about the times the author act as the first author and the number of the research  participated in.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8524E72-46BE-BB48-B310-ED139AD4CD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29354" y="31101890"/>
            <a:ext cx="4889634" cy="304661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619D2B2-3D69-D344-8C13-18D94F8F4D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288649" y="17359438"/>
            <a:ext cx="6879133" cy="598276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36FD165-6D29-E340-A92B-DFF4C8B49F8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392400" y="27009718"/>
            <a:ext cx="6698301" cy="452173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1B1E082-AA08-184E-A1A3-DBD15FCD668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566917" y="27009717"/>
            <a:ext cx="6698302" cy="4521737"/>
          </a:xfrm>
          <a:prstGeom prst="rect">
            <a:avLst/>
          </a:prstGeom>
        </p:spPr>
      </p:pic>
      <p:pic>
        <p:nvPicPr>
          <p:cNvPr id="30" name="Picture 29" descr="/var/folders/hw/xxz_8mpd1wsdlmxy4wjg8rnm0000gn/T/com.microsoft.Word/Content.MSO/1FA963D.tmp">
            <a:extLst>
              <a:ext uri="{FF2B5EF4-FFF2-40B4-BE49-F238E27FC236}">
                <a16:creationId xmlns:a16="http://schemas.microsoft.com/office/drawing/2014/main" id="{75A67DF7-82B4-B341-992E-8B4054E02B79}"/>
              </a:ext>
            </a:extLst>
          </p:cNvPr>
          <p:cNvPicPr/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8197" y="32080456"/>
            <a:ext cx="4044275" cy="24814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E4DDD63-4317-714B-8E65-2A2CEA86F220}"/>
              </a:ext>
            </a:extLst>
          </p:cNvPr>
          <p:cNvPicPr/>
          <p:nvPr/>
        </p:nvPicPr>
        <p:blipFill>
          <a:blip r:embed="rId13"/>
          <a:stretch>
            <a:fillRect/>
          </a:stretch>
        </p:blipFill>
        <p:spPr>
          <a:xfrm>
            <a:off x="20181774" y="32097237"/>
            <a:ext cx="4044275" cy="24814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E75BF85-970E-C749-8246-0E935760652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4845653" y="32102067"/>
            <a:ext cx="3765124" cy="247661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2B6243D-B55F-8149-91F9-A4EDE44F274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007379" y="34954232"/>
            <a:ext cx="12542222" cy="27727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548</Words>
  <Application>Microsoft Macintosh PowerPoint</Application>
  <PresentationFormat>Custom</PresentationFormat>
  <Paragraphs>50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Bibliometrics Analysis of Authors (Wiley) Jiahui Bi, Hongyi Chen, Shan Gao, Yuyi Yan Instructor: Christopher Asakiewicz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Bibliometrics Analysis of Authors (Wiley) Jiahui Bi, Hongyi Chen, Shan Gao, Yuyi Yan Instructor: Christopher Asakiewicz</dc:title>
  <dc:creator/>
  <cp:lastModifiedBy>Shan Gao</cp:lastModifiedBy>
  <cp:revision>27</cp:revision>
  <dcterms:created xsi:type="dcterms:W3CDTF">2019-04-24T02:17:44Z</dcterms:created>
  <dcterms:modified xsi:type="dcterms:W3CDTF">2019-05-14T02:02:21Z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1033-1.0.0.1327</vt:lpwstr>
  </property>
</Properties>
</file>